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9" r:id="rId3"/>
    <p:sldId id="271" r:id="rId4"/>
    <p:sldId id="259" r:id="rId5"/>
    <p:sldId id="263" r:id="rId6"/>
    <p:sldId id="258" r:id="rId7"/>
    <p:sldId id="257" r:id="rId8"/>
    <p:sldId id="260" r:id="rId9"/>
    <p:sldId id="268" r:id="rId10"/>
    <p:sldId id="261" r:id="rId11"/>
    <p:sldId id="262" r:id="rId12"/>
    <p:sldId id="264" r:id="rId13"/>
    <p:sldId id="265" r:id="rId14"/>
    <p:sldId id="266" r:id="rId15"/>
    <p:sldId id="273" r:id="rId16"/>
    <p:sldId id="270" r:id="rId17"/>
    <p:sldId id="274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1F138-7757-4B7B-AE71-178753C1F5A1}" type="datetimeFigureOut">
              <a:rPr lang="pt-BR" smtClean="0"/>
              <a:t>19/05/2022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44BC2-4150-4661-9286-0594084DC5A8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539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1F138-7757-4B7B-AE71-178753C1F5A1}" type="datetimeFigureOut">
              <a:rPr lang="pt-BR" smtClean="0"/>
              <a:t>19/05/2022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44BC2-4150-4661-9286-0594084DC5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738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1F138-7757-4B7B-AE71-178753C1F5A1}" type="datetimeFigureOut">
              <a:rPr lang="pt-BR" smtClean="0"/>
              <a:t>19/05/2022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44BC2-4150-4661-9286-0594084DC5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8517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1F138-7757-4B7B-AE71-178753C1F5A1}" type="datetimeFigureOut">
              <a:rPr lang="pt-BR" smtClean="0"/>
              <a:t>19/05/2022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44BC2-4150-4661-9286-0594084DC5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143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1F138-7757-4B7B-AE71-178753C1F5A1}" type="datetimeFigureOut">
              <a:rPr lang="pt-BR" smtClean="0"/>
              <a:t>19/05/2022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44BC2-4150-4661-9286-0594084DC5A8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676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1F138-7757-4B7B-AE71-178753C1F5A1}" type="datetimeFigureOut">
              <a:rPr lang="pt-BR" smtClean="0"/>
              <a:t>19/05/2022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44BC2-4150-4661-9286-0594084DC5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0810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1F138-7757-4B7B-AE71-178753C1F5A1}" type="datetimeFigureOut">
              <a:rPr lang="pt-BR" smtClean="0"/>
              <a:t>19/05/2022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44BC2-4150-4661-9286-0594084DC5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759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1F138-7757-4B7B-AE71-178753C1F5A1}" type="datetimeFigureOut">
              <a:rPr lang="pt-BR" smtClean="0"/>
              <a:t>19/05/2022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44BC2-4150-4661-9286-0594084DC5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1186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1F138-7757-4B7B-AE71-178753C1F5A1}" type="datetimeFigureOut">
              <a:rPr lang="pt-BR" smtClean="0"/>
              <a:t>19/05/2022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44BC2-4150-4661-9286-0594084DC5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913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711F138-7757-4B7B-AE71-178753C1F5A1}" type="datetimeFigureOut">
              <a:rPr lang="pt-BR" smtClean="0"/>
              <a:t>19/05/2022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9244BC2-4150-4661-9286-0594084DC5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3175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1F138-7757-4B7B-AE71-178753C1F5A1}" type="datetimeFigureOut">
              <a:rPr lang="pt-BR" smtClean="0"/>
              <a:t>19/05/2022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44BC2-4150-4661-9286-0594084DC5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1311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711F138-7757-4B7B-AE71-178753C1F5A1}" type="datetimeFigureOut">
              <a:rPr lang="pt-BR" smtClean="0"/>
              <a:t>19/05/2022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9244BC2-4150-4661-9286-0594084DC5A8}" type="slidenum">
              <a:rPr lang="pt-BR" smtClean="0"/>
              <a:t>‹nº›</a:t>
            </a:fld>
            <a:endParaRPr 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292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28488" y="360363"/>
            <a:ext cx="9561731" cy="1320800"/>
          </a:xfrm>
        </p:spPr>
        <p:txBody>
          <a:bodyPr>
            <a:noAutofit/>
          </a:bodyPr>
          <a:lstStyle/>
          <a:p>
            <a:pPr algn="ctr"/>
            <a:r>
              <a:rPr lang="pt-BR" sz="4000" dirty="0">
                <a:solidFill>
                  <a:srgbClr val="0070C0"/>
                </a:solidFill>
                <a:latin typeface="Arial Black" panose="020B0A04020102020204" pitchFamily="34" charset="0"/>
              </a:rPr>
              <a:t>MARABÁ PORTAL DE ENTRADA</a:t>
            </a:r>
            <a:br>
              <a:rPr lang="pt-BR" sz="40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pt-BR" sz="4000" dirty="0">
                <a:solidFill>
                  <a:srgbClr val="0070C0"/>
                </a:solidFill>
                <a:latin typeface="Arial Black" panose="020B0A04020102020204" pitchFamily="34" charset="0"/>
              </a:rPr>
              <a:t> REGIÃO CARAJÁS AMAZÔNIA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half" idx="2"/>
          </p:nvPr>
        </p:nvSpPr>
        <p:spPr>
          <a:xfrm>
            <a:off x="981464" y="2371435"/>
            <a:ext cx="4937760" cy="33782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pt-BR" sz="6700" b="1" dirty="0"/>
              <a:t>CIDADE DO </a:t>
            </a:r>
          </a:p>
          <a:p>
            <a:pPr marL="0" indent="0">
              <a:buNone/>
            </a:pPr>
            <a:r>
              <a:rPr lang="pt-BR" sz="6700" b="1" dirty="0"/>
              <a:t>SUDESTE PARAENSE </a:t>
            </a:r>
          </a:p>
          <a:p>
            <a:pPr marL="0" indent="0">
              <a:buNone/>
            </a:pPr>
            <a:r>
              <a:rPr lang="pt-BR" sz="6700" b="1" dirty="0"/>
              <a:t>“MARABELA </a:t>
            </a:r>
            <a:r>
              <a:rPr lang="pt-BR" sz="6700" dirty="0"/>
              <a:t>“</a:t>
            </a:r>
          </a:p>
          <a:p>
            <a:pPr marL="0" indent="0">
              <a:buNone/>
            </a:pPr>
            <a:endParaRPr lang="pt-BR" sz="6700" dirty="0"/>
          </a:p>
          <a:p>
            <a:pPr marL="0" indent="0">
              <a:buNone/>
            </a:pPr>
            <a:r>
              <a:rPr lang="pt-BR" sz="6700" dirty="0"/>
              <a:t>Com 259 mil habitantes de acordo com o censo do IBGE. </a:t>
            </a:r>
          </a:p>
          <a:p>
            <a:pPr marL="0" indent="0">
              <a:buNone/>
            </a:pPr>
            <a:r>
              <a:rPr lang="pt-BR" sz="6700" dirty="0"/>
              <a:t>4ª.  cidade do Estado </a:t>
            </a:r>
          </a:p>
          <a:p>
            <a:pPr marL="0" indent="0">
              <a:buNone/>
            </a:pPr>
            <a:endParaRPr lang="pt-BR" sz="6200" dirty="0"/>
          </a:p>
          <a:p>
            <a:pPr marL="0" indent="0">
              <a:buNone/>
            </a:pPr>
            <a:endParaRPr lang="pt-BR" sz="6200" dirty="0"/>
          </a:p>
          <a:p>
            <a:pPr marL="0" indent="0">
              <a:buNone/>
            </a:pPr>
            <a:endParaRPr lang="pt-BR" sz="6200" dirty="0"/>
          </a:p>
          <a:p>
            <a:pPr marL="0" indent="0">
              <a:buNone/>
            </a:pPr>
            <a:endParaRPr lang="pt-BR" sz="6200" dirty="0"/>
          </a:p>
          <a:p>
            <a:pPr marL="0" indent="0">
              <a:buNone/>
            </a:pPr>
            <a:endParaRPr lang="pt-BR" sz="6200" dirty="0"/>
          </a:p>
          <a:p>
            <a:pPr marL="0" indent="0">
              <a:buNone/>
            </a:pPr>
            <a:endParaRPr lang="pt-BR" sz="6200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81163"/>
            <a:ext cx="4957227" cy="475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pt-BR" dirty="0"/>
            </a:br>
            <a:r>
              <a:rPr lang="pt-BR" dirty="0">
                <a:solidFill>
                  <a:srgbClr val="0070C0"/>
                </a:solidFill>
                <a:latin typeface="Arial Black" panose="020B0A04020102020204" pitchFamily="34" charset="0"/>
              </a:rPr>
              <a:t>INFRAESTUTURA TURÍSTICA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07570" y="1737360"/>
            <a:ext cx="4937760" cy="4023360"/>
          </a:xfrm>
        </p:spPr>
        <p:txBody>
          <a:bodyPr/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CENTRO DE CONVENÇOES   DE MARABÁ</a:t>
            </a:r>
          </a:p>
          <a:p>
            <a:pPr marL="0" indent="0">
              <a:buNone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ORLA RIO TOCANTINS </a:t>
            </a:r>
          </a:p>
          <a:p>
            <a:pPr marL="0" indent="0">
              <a:buNone/>
            </a:pP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SINALIZAÇÃO TURISTICA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368" y="2842847"/>
            <a:ext cx="3434459" cy="262277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827" y="1737360"/>
            <a:ext cx="3723563" cy="273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7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rgbClr val="0070C0"/>
                </a:solidFill>
                <a:latin typeface="Arial Black" panose="020B0A04020102020204" pitchFamily="34" charset="0"/>
              </a:rPr>
              <a:t>PRINCIPAIS ATRATIVOS LOCAIS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sz="2400" b="1" dirty="0"/>
              <a:t>PRAIA DO TUCUNARÉ</a:t>
            </a:r>
          </a:p>
          <a:p>
            <a:r>
              <a:rPr lang="pt-BR" sz="2400" b="1" dirty="0"/>
              <a:t>RIOS TOCANTINS E ITACAIÚNAS</a:t>
            </a:r>
          </a:p>
          <a:p>
            <a:r>
              <a:rPr lang="pt-BR" sz="2400" b="1" dirty="0"/>
              <a:t>PARQUE ZOOBOTÂNICO DE MARABÁ</a:t>
            </a:r>
          </a:p>
          <a:p>
            <a:r>
              <a:rPr lang="pt-BR" sz="2400" b="1" dirty="0"/>
              <a:t>MUSEU DE MARABÁ  FRANCISCO COELHO </a:t>
            </a:r>
          </a:p>
          <a:p>
            <a:r>
              <a:rPr lang="pt-BR" sz="2400" b="1" dirty="0"/>
              <a:t>ORLA RIO TOCANTINS </a:t>
            </a:r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1596979"/>
            <a:ext cx="4937125" cy="4752305"/>
          </a:xfrm>
        </p:spPr>
      </p:pic>
    </p:spTree>
    <p:extLst>
      <p:ext uri="{BB962C8B-B14F-4D97-AF65-F5344CB8AC3E}">
        <p14:creationId xmlns:p14="http://schemas.microsoft.com/office/powerpoint/2010/main" val="997814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9813175" cy="856397"/>
          </a:xfrm>
        </p:spPr>
        <p:txBody>
          <a:bodyPr/>
          <a:lstStyle/>
          <a:p>
            <a:r>
              <a:rPr lang="pt-BR" dirty="0">
                <a:solidFill>
                  <a:srgbClr val="0070C0"/>
                </a:solidFill>
                <a:latin typeface="Arial Black" panose="020B0A04020102020204" pitchFamily="34" charset="0"/>
              </a:rPr>
              <a:t>GESTÃO Políticas Públicas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46910" y="1309255"/>
            <a:ext cx="5385710" cy="4559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/>
              <a:t>LEIS DE CRIAÇÃO </a:t>
            </a:r>
          </a:p>
          <a:p>
            <a:pPr marL="0" indent="0">
              <a:buNone/>
            </a:pPr>
            <a:r>
              <a:rPr lang="pt-BR" sz="2400" dirty="0"/>
              <a:t>Secretaria Municipal Turismo </a:t>
            </a:r>
          </a:p>
          <a:p>
            <a:pPr marL="0" indent="0">
              <a:buNone/>
            </a:pPr>
            <a:r>
              <a:rPr lang="pt-BR" sz="2400" dirty="0"/>
              <a:t>Conselho Municipal  de Turismo </a:t>
            </a:r>
          </a:p>
          <a:p>
            <a:pPr marL="0" indent="0">
              <a:buNone/>
            </a:pPr>
            <a:r>
              <a:rPr lang="pt-BR" sz="2400" dirty="0"/>
              <a:t>Fundo Municipal de Turismo</a:t>
            </a:r>
          </a:p>
          <a:p>
            <a:pPr marL="0" indent="0">
              <a:buNone/>
            </a:pPr>
            <a:r>
              <a:rPr lang="pt-BR" sz="2400" dirty="0"/>
              <a:t> </a:t>
            </a:r>
            <a:r>
              <a:rPr lang="pt-BR" sz="2400" b="1" dirty="0"/>
              <a:t>PARTICIPAÇÃO </a:t>
            </a:r>
          </a:p>
          <a:p>
            <a:pPr marL="0" indent="0">
              <a:buNone/>
            </a:pPr>
            <a:r>
              <a:rPr lang="pt-BR" sz="2400" dirty="0"/>
              <a:t>Programa de Regionalização do Turismo</a:t>
            </a:r>
          </a:p>
          <a:p>
            <a:pPr marL="0" indent="0">
              <a:buNone/>
            </a:pPr>
            <a:r>
              <a:rPr lang="pt-BR" sz="2400" dirty="0"/>
              <a:t>Mapa do Turismo Brasileiro  Categoria B</a:t>
            </a:r>
          </a:p>
          <a:p>
            <a:pPr marL="0" indent="0">
              <a:buNone/>
            </a:pPr>
            <a:r>
              <a:rPr lang="pt-BR" sz="2400" b="1" dirty="0"/>
              <a:t>AÇÕES</a:t>
            </a:r>
          </a:p>
          <a:p>
            <a:pPr marL="0" indent="0">
              <a:buNone/>
            </a:pPr>
            <a:r>
              <a:rPr lang="pt-BR" sz="2400" dirty="0"/>
              <a:t>Capacitações dos serviços e atrativos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384" y="1142999"/>
            <a:ext cx="4568780" cy="4870517"/>
          </a:xfrm>
        </p:spPr>
      </p:pic>
    </p:spTree>
    <p:extLst>
      <p:ext uri="{BB962C8B-B14F-4D97-AF65-F5344CB8AC3E}">
        <p14:creationId xmlns:p14="http://schemas.microsoft.com/office/powerpoint/2010/main" val="265232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-128788"/>
            <a:ext cx="10058400" cy="1171978"/>
          </a:xfrm>
        </p:spPr>
        <p:txBody>
          <a:bodyPr/>
          <a:lstStyle/>
          <a:p>
            <a:r>
              <a:rPr lang="pt-BR" dirty="0">
                <a:solidFill>
                  <a:srgbClr val="0070C0"/>
                </a:solidFill>
                <a:latin typeface="Arial Black" panose="020B0A04020102020204" pitchFamily="34" charset="0"/>
              </a:rPr>
              <a:t>PROJETOS TURÍSTICOS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ROTA  TURÍSTICA Universitário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MAPA  Gastronômico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PIT TOUR  Ponto Informações Turística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EMBARQUE NESSA  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527" y="1043190"/>
            <a:ext cx="5343611" cy="5193469"/>
          </a:xfrm>
        </p:spPr>
      </p:pic>
    </p:spTree>
    <p:extLst>
      <p:ext uri="{BB962C8B-B14F-4D97-AF65-F5344CB8AC3E}">
        <p14:creationId xmlns:p14="http://schemas.microsoft.com/office/powerpoint/2010/main" val="419350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0070C0"/>
                </a:solidFill>
                <a:latin typeface="Arial Black" panose="020B0A04020102020204" pitchFamily="34" charset="0"/>
              </a:rPr>
              <a:t>REGIÃO TURÍSTICA CARAJÁS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513502"/>
          </a:xfrm>
        </p:spPr>
        <p:txBody>
          <a:bodyPr>
            <a:no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12 MUNICÍPIOS 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Cachoeiras, Serras, Florestas 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Praias, Lagos, Igarapés, Rios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Aguas termais, Aldeia indígenas</a:t>
            </a: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ROTEIRIZAÇÃO 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Rota TOARA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Rota do Búfalo, Águas,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Indigena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Rota do Trem Universitário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Rota das Andorinhas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35039" y="2091122"/>
            <a:ext cx="301704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9824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002060"/>
                </a:solidFill>
                <a:latin typeface="Arial Black" panose="020B0A04020102020204" pitchFamily="34" charset="0"/>
              </a:rPr>
              <a:t>MARABÁ E REGIÃO CARAJÁS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dirty="0"/>
              <a:t>Estão se preparando  para receber seus VISITANTES , abrindo todos os caminhos que te levam para essa região que vão te proporcionar todas  sensações. </a:t>
            </a:r>
          </a:p>
          <a:p>
            <a:pPr algn="ctr"/>
            <a:endParaRPr lang="pt-BR" sz="2800" dirty="0"/>
          </a:p>
          <a:p>
            <a:pPr algn="ctr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265889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0070C0"/>
                </a:solidFill>
                <a:latin typeface="Arial Black" panose="020B0A04020102020204" pitchFamily="34" charset="0"/>
              </a:rPr>
              <a:t>GRATIDÃO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1" y="204927"/>
            <a:ext cx="5394960" cy="5946491"/>
          </a:xfrm>
        </p:spPr>
      </p:pic>
      <p:sp>
        <p:nvSpPr>
          <p:cNvPr id="8" name="Espaço Reservado para Conteúdo 7"/>
          <p:cNvSpPr>
            <a:spLocks noGrp="1"/>
          </p:cNvSpPr>
          <p:nvPr>
            <p:ph sz="half" idx="2"/>
          </p:nvPr>
        </p:nvSpPr>
        <p:spPr>
          <a:xfrm>
            <a:off x="1047404" y="1737043"/>
            <a:ext cx="4937760" cy="4023360"/>
          </a:xfrm>
        </p:spPr>
        <p:txBody>
          <a:bodyPr>
            <a:normAutofit/>
          </a:bodyPr>
          <a:lstStyle/>
          <a:p>
            <a:endParaRPr lang="pt-BR" sz="2800" b="1" u="sng" dirty="0">
              <a:solidFill>
                <a:schemeClr val="tx1"/>
              </a:solidFill>
            </a:endParaRPr>
          </a:p>
          <a:p>
            <a:r>
              <a:rPr lang="pt-BR" sz="2800" b="1" dirty="0">
                <a:solidFill>
                  <a:schemeClr val="tx1"/>
                </a:solidFill>
              </a:rPr>
              <a:t>ISIS MOURÃO</a:t>
            </a:r>
          </a:p>
          <a:p>
            <a:endParaRPr lang="pt-BR" sz="2800" b="1" u="sng" dirty="0"/>
          </a:p>
          <a:p>
            <a:pPr>
              <a:lnSpc>
                <a:spcPct val="100000"/>
              </a:lnSpc>
            </a:pPr>
            <a:r>
              <a:rPr lang="pt-BR" sz="2800" u="sng" dirty="0">
                <a:solidFill>
                  <a:schemeClr val="tx1"/>
                </a:solidFill>
              </a:rPr>
              <a:t>isis.turis@gmaiL.com</a:t>
            </a:r>
            <a:endParaRPr lang="pt-BR" sz="2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pt-BR" sz="2800" dirty="0"/>
              <a:t>semtur.maraba.pa.gov.br</a:t>
            </a:r>
          </a:p>
          <a:p>
            <a:pPr>
              <a:lnSpc>
                <a:spcPct val="100000"/>
              </a:lnSpc>
            </a:pPr>
            <a:r>
              <a:rPr lang="pt-BR" sz="2800" dirty="0"/>
              <a:t>94 98112.9444</a:t>
            </a:r>
          </a:p>
          <a:p>
            <a:pPr>
              <a:lnSpc>
                <a:spcPct val="10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055397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DB2E103E-D0FC-32FE-AD9E-B8B7DFB13E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010" y="131632"/>
            <a:ext cx="10653885" cy="618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6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b="1" dirty="0">
                <a:solidFill>
                  <a:srgbClr val="0070C0"/>
                </a:solidFill>
                <a:latin typeface="Arial Black" panose="020B0A04020102020204" pitchFamily="34" charset="0"/>
              </a:rPr>
              <a:t>LOCALIZAÇÃO</a:t>
            </a:r>
            <a:br>
              <a:rPr lang="pt-BR" sz="4400" b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pt-BR" sz="4400" b="1" dirty="0">
                <a:solidFill>
                  <a:srgbClr val="0070C0"/>
                </a:solidFill>
                <a:latin typeface="Arial Black" panose="020B0A04020102020204" pitchFamily="34" charset="0"/>
              </a:rPr>
              <a:t>ESTRATÉGICA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92" y="1675755"/>
            <a:ext cx="5654708" cy="4596256"/>
          </a:xfrm>
          <a:prstGeom prst="rect">
            <a:avLst/>
          </a:prstGeom>
        </p:spPr>
      </p:pic>
      <p:pic>
        <p:nvPicPr>
          <p:cNvPr id="9" name="Espaço Reservado para Conteúdo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23499" y="772733"/>
            <a:ext cx="5660670" cy="534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0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rgbClr val="0070C0"/>
                </a:solidFill>
                <a:latin typeface="Arial Black" panose="020B0A04020102020204" pitchFamily="34" charset="0"/>
              </a:rPr>
              <a:t>LOCALIZAÇÃO </a:t>
            </a:r>
            <a:br>
              <a:rPr lang="pt-BR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pt-BR" dirty="0">
                <a:solidFill>
                  <a:srgbClr val="0070C0"/>
                </a:solidFill>
                <a:latin typeface="Arial Black" panose="020B0A04020102020204" pitchFamily="34" charset="0"/>
              </a:rPr>
              <a:t>PORTAL DE ENTRADA 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8098" y="1960431"/>
            <a:ext cx="7356764" cy="428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7527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141669"/>
            <a:ext cx="10058400" cy="1056066"/>
          </a:xfrm>
        </p:spPr>
        <p:txBody>
          <a:bodyPr/>
          <a:lstStyle/>
          <a:p>
            <a:r>
              <a:rPr lang="pt-BR" dirty="0">
                <a:solidFill>
                  <a:srgbClr val="0070C0"/>
                </a:solidFill>
                <a:latin typeface="Arial Black" panose="020B0A04020102020204" pitchFamily="34" charset="0"/>
              </a:rPr>
              <a:t>ECONOMIA FORTE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53291" y="1893193"/>
            <a:ext cx="5681749" cy="369256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/>
              <a:t>Denominada  “capital do Cobre”, com empresas de mineração da indústria siderúrgica, além de um movimento no setor de serviços e comercio  torna sua vocação turística principal  o </a:t>
            </a:r>
            <a:r>
              <a:rPr lang="pt-BR" sz="2400" b="1" dirty="0"/>
              <a:t>TURISMO DE NEGÓCIOS.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Em 2021, o turismo injetou </a:t>
            </a:r>
            <a:r>
              <a:rPr lang="pt-BR" sz="2400" b="1" dirty="0">
                <a:solidFill>
                  <a:srgbClr val="0070C0"/>
                </a:solidFill>
              </a:rPr>
              <a:t>R$1,77 MILHÃO </a:t>
            </a:r>
            <a:r>
              <a:rPr lang="pt-BR" sz="2400" dirty="0"/>
              <a:t>em imposto no sudeste do Pará, sendo A REGIÃO  a 4º melhor desempenho do estado</a:t>
            </a:r>
            <a:r>
              <a:rPr lang="pt-BR" dirty="0"/>
              <a:t>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8238" y="1197735"/>
            <a:ext cx="5551396" cy="537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7749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642" y="0"/>
            <a:ext cx="10058400" cy="1450757"/>
          </a:xfrm>
        </p:spPr>
        <p:txBody>
          <a:bodyPr/>
          <a:lstStyle/>
          <a:p>
            <a:r>
              <a:rPr lang="pt-BR" dirty="0">
                <a:solidFill>
                  <a:srgbClr val="0070C0"/>
                </a:solidFill>
                <a:latin typeface="Arial Black" panose="020B0A04020102020204" pitchFamily="34" charset="0"/>
              </a:rPr>
              <a:t>RECEITA DO TURISMO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sz="3600" b="1" dirty="0"/>
              <a:t>Valor da arrecadação em 2019:</a:t>
            </a:r>
            <a:r>
              <a:rPr lang="pt-BR" sz="3600" dirty="0"/>
              <a:t> R$ 1.387.666,97</a:t>
            </a:r>
          </a:p>
          <a:p>
            <a:pPr marL="0" indent="0">
              <a:buNone/>
            </a:pPr>
            <a:r>
              <a:rPr lang="pt-BR" sz="3600" b="1" dirty="0"/>
              <a:t>Alíquota média do ISS em 2019</a:t>
            </a:r>
            <a:r>
              <a:rPr lang="pt-BR" sz="3600" dirty="0"/>
              <a:t>: 5%</a:t>
            </a:r>
          </a:p>
          <a:p>
            <a:pPr marL="0" indent="0">
              <a:buNone/>
            </a:pPr>
            <a:r>
              <a:rPr lang="pt-BR" sz="3600" b="1" dirty="0"/>
              <a:t>Valor da arrecadação  em 2020:  </a:t>
            </a:r>
            <a:r>
              <a:rPr lang="pt-BR" sz="3600" dirty="0"/>
              <a:t>R$ 746.085,69</a:t>
            </a:r>
          </a:p>
          <a:p>
            <a:pPr marL="0" indent="0">
              <a:buNone/>
            </a:pPr>
            <a:r>
              <a:rPr lang="pt-BR" sz="3600" b="1" dirty="0"/>
              <a:t>Alíquota média do ISS em 2020</a:t>
            </a:r>
            <a:r>
              <a:rPr lang="pt-BR" sz="3600" dirty="0"/>
              <a:t>: 5%</a:t>
            </a:r>
          </a:p>
          <a:p>
            <a:pPr marL="0" indent="0">
              <a:buNone/>
            </a:pPr>
            <a:r>
              <a:rPr lang="pt-BR" sz="3600" b="1" dirty="0"/>
              <a:t>Empresas formais do setor de Turismo </a:t>
            </a:r>
            <a:r>
              <a:rPr lang="pt-BR" sz="3600" dirty="0"/>
              <a:t>`: 138</a:t>
            </a:r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14074" y="1515977"/>
            <a:ext cx="5264566" cy="482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5263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0070C0"/>
                </a:solidFill>
                <a:latin typeface="Arial Black" panose="020B0A04020102020204" pitchFamily="34" charset="0"/>
              </a:rPr>
              <a:t>MODAL DE TRANSPORTES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sz="2400" b="1" dirty="0"/>
              <a:t>O principal e mais movimentado Aeroporto da região.</a:t>
            </a:r>
          </a:p>
          <a:p>
            <a:r>
              <a:rPr lang="pt-BR" sz="2400" b="1" dirty="0"/>
              <a:t>Opera </a:t>
            </a:r>
            <a:r>
              <a:rPr lang="pt-BR" sz="2400" b="1" dirty="0">
                <a:solidFill>
                  <a:srgbClr val="0070C0"/>
                </a:solidFill>
              </a:rPr>
              <a:t>com </a:t>
            </a:r>
            <a:r>
              <a:rPr lang="pt-BR" sz="2400" b="1" dirty="0" err="1">
                <a:solidFill>
                  <a:srgbClr val="0070C0"/>
                </a:solidFill>
              </a:rPr>
              <a:t>vôos</a:t>
            </a:r>
            <a:r>
              <a:rPr lang="pt-BR" sz="2400" b="1" dirty="0">
                <a:solidFill>
                  <a:srgbClr val="0070C0"/>
                </a:solidFill>
              </a:rPr>
              <a:t> </a:t>
            </a:r>
            <a:r>
              <a:rPr lang="pt-BR" sz="2400" b="1" dirty="0"/>
              <a:t>da AZUL E GOL </a:t>
            </a:r>
          </a:p>
          <a:p>
            <a:r>
              <a:rPr lang="pt-BR" sz="2400" b="1" dirty="0"/>
              <a:t>Possui as  principais linhas de </a:t>
            </a:r>
            <a:r>
              <a:rPr lang="pt-BR" sz="2400" b="1" dirty="0">
                <a:solidFill>
                  <a:srgbClr val="0070C0"/>
                </a:solidFill>
              </a:rPr>
              <a:t>transportes rodoviários </a:t>
            </a:r>
            <a:r>
              <a:rPr lang="pt-BR" sz="2400" b="1" dirty="0"/>
              <a:t>intermunicipais e interestaduais .</a:t>
            </a:r>
          </a:p>
          <a:p>
            <a:r>
              <a:rPr lang="pt-BR" sz="2400" b="1" dirty="0"/>
              <a:t>Estação  Ferroviária  com a </a:t>
            </a:r>
            <a:r>
              <a:rPr lang="pt-BR" sz="2400" b="1" dirty="0">
                <a:solidFill>
                  <a:srgbClr val="0070C0"/>
                </a:solidFill>
              </a:rPr>
              <a:t>linha da Serra Carajás a São Luiz - MA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04278" y="1737360"/>
            <a:ext cx="5295584" cy="45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4092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5839" y="0"/>
            <a:ext cx="10058400" cy="1450757"/>
          </a:xfrm>
        </p:spPr>
        <p:txBody>
          <a:bodyPr/>
          <a:lstStyle/>
          <a:p>
            <a:r>
              <a:rPr lang="pt-BR" dirty="0">
                <a:solidFill>
                  <a:srgbClr val="0070C0"/>
                </a:solidFill>
                <a:latin typeface="Arial Black" panose="020B0A04020102020204" pitchFamily="34" charset="0"/>
              </a:rPr>
              <a:t>DEMANDA TURÍSTICA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97279" y="1450757"/>
            <a:ext cx="4929448" cy="44183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pt-BR" dirty="0"/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Considerada pela avaliação do dados MTUR de 2021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 cidade “mais visitada do Pará “.</a:t>
            </a:r>
          </a:p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VISITANTES TURISTAS NACIONAIS 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358.500 passageiros</a:t>
            </a:r>
          </a:p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VISITANTES  TURISTAS INTERNACIONAIS      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3.700 (gringos)</a:t>
            </a:r>
          </a:p>
          <a:p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02" y="1450757"/>
            <a:ext cx="4937125" cy="4624803"/>
          </a:xfrm>
        </p:spPr>
      </p:pic>
    </p:spTree>
    <p:extLst>
      <p:ext uri="{BB962C8B-B14F-4D97-AF65-F5344CB8AC3E}">
        <p14:creationId xmlns:p14="http://schemas.microsoft.com/office/powerpoint/2010/main" val="679692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0070C0"/>
                </a:solidFill>
                <a:latin typeface="Arial Black" panose="020B0A04020102020204" pitchFamily="34" charset="0"/>
              </a:rPr>
              <a:t>REDE HOTELEIRA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5199612" cy="459663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pt-BR" sz="5400" dirty="0"/>
              <a:t>57 HOTEIS  </a:t>
            </a:r>
          </a:p>
          <a:p>
            <a:r>
              <a:rPr lang="pt-BR" sz="3200" b="1" dirty="0"/>
              <a:t>1.779</a:t>
            </a:r>
            <a:r>
              <a:rPr lang="pt-BR" sz="3200" dirty="0"/>
              <a:t> quartos /aptos UH</a:t>
            </a:r>
          </a:p>
          <a:p>
            <a:r>
              <a:rPr lang="pt-BR" sz="3200" b="1" dirty="0"/>
              <a:t>3.953</a:t>
            </a:r>
            <a:r>
              <a:rPr lang="pt-BR" sz="3200" dirty="0"/>
              <a:t> leitos</a:t>
            </a:r>
          </a:p>
          <a:p>
            <a:r>
              <a:rPr lang="pt-BR" sz="3200" b="1" dirty="0"/>
              <a:t>Taxa de ocupação </a:t>
            </a:r>
          </a:p>
          <a:p>
            <a:pPr marL="0" indent="0">
              <a:buNone/>
            </a:pPr>
            <a:r>
              <a:rPr lang="pt-BR" sz="3200" dirty="0"/>
              <a:t> 85% baixa estação</a:t>
            </a:r>
          </a:p>
          <a:p>
            <a:pPr marL="0" indent="0">
              <a:buNone/>
            </a:pPr>
            <a:r>
              <a:rPr lang="pt-BR" sz="3200" b="1" dirty="0">
                <a:solidFill>
                  <a:srgbClr val="0070C0"/>
                </a:solidFill>
              </a:rPr>
              <a:t>100% alta estação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8356" y="1811153"/>
            <a:ext cx="4095100" cy="446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2169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107498"/>
            <a:ext cx="10058400" cy="1450757"/>
          </a:xfrm>
        </p:spPr>
        <p:txBody>
          <a:bodyPr/>
          <a:lstStyle/>
          <a:p>
            <a:r>
              <a:rPr lang="pt-BR" b="1" dirty="0">
                <a:solidFill>
                  <a:srgbClr val="0070C0"/>
                </a:solidFill>
                <a:latin typeface="Arial Black" panose="020B0A04020102020204" pitchFamily="34" charset="0"/>
              </a:rPr>
              <a:t>RESTAURANTES E BARES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36169" y="1837730"/>
            <a:ext cx="6446522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/>
              <a:t>A culinária  paraense contrasta com a influencia dos migrantes de Marabá.</a:t>
            </a:r>
          </a:p>
          <a:p>
            <a:pPr marL="0" indent="0">
              <a:buNone/>
            </a:pPr>
            <a:r>
              <a:rPr lang="pt-BR" sz="2400" dirty="0"/>
              <a:t>Com opções de Bares e Restaurantes  e suas diversidades , tornando a gastronomia de Marabá muito apreciada pelo visitantes </a:t>
            </a:r>
          </a:p>
          <a:p>
            <a:pPr marL="0" indent="0">
              <a:buNone/>
            </a:pPr>
            <a:r>
              <a:rPr lang="pt-BR" sz="2400" dirty="0"/>
              <a:t>Aproximadamente  </a:t>
            </a:r>
            <a:r>
              <a:rPr lang="pt-BR" sz="2400" b="1" dirty="0"/>
              <a:t>40 restaurantes  cadastrados  . Fonte  CADASTUR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sz="2400" b="1" dirty="0"/>
              <a:t>PEIXE TUCUNARÉ prato principal </a:t>
            </a:r>
          </a:p>
        </p:txBody>
      </p:sp>
      <p:pic>
        <p:nvPicPr>
          <p:cNvPr id="14" name="Espaço Reservado para Conteúdo 1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741465" y="1558255"/>
            <a:ext cx="3450535" cy="229115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538" y="3849410"/>
            <a:ext cx="3516980" cy="234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1069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551</TotalTime>
  <Words>467</Words>
  <Application>Microsoft Office PowerPoint</Application>
  <PresentationFormat>Widescreen</PresentationFormat>
  <Paragraphs>102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Retrospectiva</vt:lpstr>
      <vt:lpstr>MARABÁ PORTAL DE ENTRADA  REGIÃO CARAJÁS AMAZÔNIA</vt:lpstr>
      <vt:lpstr>LOCALIZAÇÃO ESTRATÉGICA</vt:lpstr>
      <vt:lpstr>LOCALIZAÇÃO  PORTAL DE ENTRADA </vt:lpstr>
      <vt:lpstr>ECONOMIA FORTE </vt:lpstr>
      <vt:lpstr>RECEITA DO TURISMO</vt:lpstr>
      <vt:lpstr>MODAL DE TRANSPORTES </vt:lpstr>
      <vt:lpstr>DEMANDA TURÍSTICA</vt:lpstr>
      <vt:lpstr>REDE HOTELEIRA</vt:lpstr>
      <vt:lpstr>RESTAURANTES E BARES </vt:lpstr>
      <vt:lpstr> INFRAESTUTURA TURÍSTICA</vt:lpstr>
      <vt:lpstr>PRINCIPAIS ATRATIVOS LOCAIS</vt:lpstr>
      <vt:lpstr>GESTÃO Políticas Públicas</vt:lpstr>
      <vt:lpstr>PROJETOS TURÍSTICOS</vt:lpstr>
      <vt:lpstr>REGIÃO TURÍSTICA CARAJÁS</vt:lpstr>
      <vt:lpstr>MARABÁ E REGIÃO CARAJÁS</vt:lpstr>
      <vt:lpstr>GRATIDÃO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MARABA PORTAL DE ENTRADA REGIÃO CARAJÁS</dc:title>
  <dc:creator>Usuário do Windows</dc:creator>
  <cp:lastModifiedBy>carlos kaka</cp:lastModifiedBy>
  <cp:revision>37</cp:revision>
  <dcterms:created xsi:type="dcterms:W3CDTF">2022-05-06T17:59:42Z</dcterms:created>
  <dcterms:modified xsi:type="dcterms:W3CDTF">2022-05-19T17:01:42Z</dcterms:modified>
</cp:coreProperties>
</file>